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61" r:id="rId3"/>
    <p:sldId id="257" r:id="rId4"/>
    <p:sldId id="262"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6" d="100"/>
          <a:sy n="66" d="100"/>
        </p:scale>
        <p:origin x="-43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D625A3-86A8-C042-8077-0638EB5F45A1}" type="datetimeFigureOut">
              <a:rPr lang="en-US" smtClean="0"/>
              <a:t>5/27/2012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FFC535-067D-F84D-9CF2-F57407A4AF32}" type="slidenum">
              <a:rPr lang="en-US" smtClean="0"/>
              <a:t>‹#›</a:t>
            </a:fld>
            <a:endParaRPr lang="en-US"/>
          </a:p>
        </p:txBody>
      </p:sp>
    </p:spTree>
    <p:extLst>
      <p:ext uri="{BB962C8B-B14F-4D97-AF65-F5344CB8AC3E}">
        <p14:creationId xmlns:p14="http://schemas.microsoft.com/office/powerpoint/2010/main" val="185546457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endParaRPr kumimoji="0" lang="en-US"/>
          </a:p>
        </p:txBody>
      </p:sp>
      <p:sp>
        <p:nvSpPr>
          <p:cNvPr id="28" name="Date Placeholder 27"/>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5/27/2012</a:t>
            </a:fld>
            <a:endParaRPr lang="en-US"/>
          </a:p>
        </p:txBody>
      </p:sp>
      <p:sp>
        <p:nvSpPr>
          <p:cNvPr id="17" name="Footer Placeholder 16"/>
          <p:cNvSpPr>
            <a:spLocks noGrp="1"/>
          </p:cNvSpPr>
          <p:nvPr>
            <p:ph type="ftr" sz="quarter" idx="11"/>
          </p:nvPr>
        </p:nvSpPr>
        <p:spPr/>
        <p:txBody>
          <a:bodyPr/>
          <a:lstStyle/>
          <a:p>
            <a:endParaRPr kumimoji="0"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kumimoji="0" lang="en-US"/>
          </a:p>
        </p:txBody>
      </p:sp>
      <p:sp>
        <p:nvSpPr>
          <p:cNvPr id="3" name="Vertical Text Placeholder 2"/>
          <p:cNvSpPr>
            <a:spLocks noGrp="1"/>
          </p:cNvSpPr>
          <p:nvPr>
            <p:ph type="body" orient="vert" idx="1"/>
          </p:nvPr>
        </p:nvSpPr>
        <p:spPr/>
        <p:txBody>
          <a:bodyPr vert="eaVert"/>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5/27/2012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2C6B1FF6-39B9-40F5-8B67-33C6354A3D4F}" type="slidenum">
              <a:rPr kumimoji="0" lang="en-US" smtClean="0"/>
              <a:pPr eaLnBrk="1" latinLnBrk="0" hangingPunct="1"/>
              <a:t>‹#›</a:t>
            </a:fld>
            <a:endParaRPr kumimoji="0"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5/27/2012</a:t>
            </a:fld>
            <a:endParaRPr lang="en-US"/>
          </a:p>
        </p:txBody>
      </p:sp>
      <p:sp>
        <p:nvSpPr>
          <p:cNvPr id="5" name="Footer Placeholder 4"/>
          <p:cNvSpPr>
            <a:spLocks noGrp="1"/>
          </p:cNvSpPr>
          <p:nvPr>
            <p:ph type="ftr" sz="quarter" idx="11"/>
          </p:nvPr>
        </p:nvSpPr>
        <p:spPr/>
        <p:txBody>
          <a:bodyPr/>
          <a:lstStyle/>
          <a:p>
            <a:endParaRPr kumimoji="0" lang="en-US"/>
          </a:p>
        </p:txBody>
      </p:sp>
      <p:sp>
        <p:nvSpPr>
          <p:cNvPr id="2" name="Vertical Title 1"/>
          <p:cNvSpPr>
            <a:spLocks noGrp="1"/>
          </p:cNvSpPr>
          <p:nvPr>
            <p:ph type="title" orient="vert"/>
          </p:nvPr>
        </p:nvSpPr>
        <p:spPr>
          <a:xfrm>
            <a:off x="7391400" y="304801"/>
            <a:ext cx="1447800" cy="5851525"/>
          </a:xfrm>
        </p:spPr>
        <p:txBody>
          <a:bodyPr vert="eaVert"/>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5/27/2012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a:xfrm>
            <a:off x="4361688" y="1026372"/>
            <a:ext cx="457200" cy="441325"/>
          </a:xfrm>
        </p:spPr>
        <p:txBody>
          <a:bodyPr/>
          <a:lstStyle/>
          <a:p>
            <a:fld id="{2C6B1FF6-39B9-40F5-8B67-33C6354A3D4F}" type="slidenum">
              <a:rPr kumimoji="0" lang="en-US" smtClean="0"/>
              <a:pPr eaLnBrk="1" latinLnBrk="0" hangingPunct="1"/>
              <a:t>‹#›</a:t>
            </a:fld>
            <a:endParaRPr kumimoji="0"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endParaRPr kumimoji="0" lang="en-US"/>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kumimoji="0" lang="en-US"/>
          </a:p>
        </p:txBody>
      </p:sp>
      <p:sp>
        <p:nvSpPr>
          <p:cNvPr id="4" name="Date Placeholder 3"/>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5/27/2012</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endParaRPr kumimoji="0" lang="en-US"/>
          </a:p>
        </p:txBody>
      </p:sp>
      <p:sp>
        <p:nvSpPr>
          <p:cNvPr id="5" name="Date Placeholder 4"/>
          <p:cNvSpPr>
            <a:spLocks noGrp="1"/>
          </p:cNvSpPr>
          <p:nvPr>
            <p:ph type="dt" sz="half" idx="10"/>
          </p:nvPr>
        </p:nvSpPr>
        <p:spPr>
          <a:xfrm>
            <a:off x="5791200" y="6409944"/>
            <a:ext cx="3044952" cy="365760"/>
          </a:xfrm>
        </p:spPr>
        <p:txBody>
          <a:bodyPr/>
          <a:lstStyle/>
          <a:p>
            <a:pPr eaLnBrk="1" latinLnBrk="0" hangingPunct="1"/>
            <a:fld id="{9D21D778-B565-4D7E-94D7-64010A445B68}" type="datetimeFigureOut">
              <a:rPr lang="en-US" smtClean="0"/>
              <a:pPr eaLnBrk="1" latinLnBrk="0" hangingPunct="1"/>
              <a:t>5/27/2012</a:t>
            </a:fld>
            <a:endParaRPr lang="en-US"/>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endParaRPr kumimoji="0" lang="en-US"/>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endParaRPr kumimoji="0" lang="en-US"/>
          </a:p>
        </p:txBody>
      </p:sp>
      <p:sp>
        <p:nvSpPr>
          <p:cNvPr id="7" name="Date Placeholder 6"/>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5/27/2012</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kumimoji="0"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pPr algn="ctr" eaLnBrk="1" latinLnBrk="0" hangingPunct="1"/>
            <a:fld id="{2C6B1FF6-39B9-40F5-8B67-33C6354A3D4F}" type="slidenum">
              <a:rPr kumimoji="0" lang="en-US" smtClean="0"/>
              <a:pPr algn="ctr" eaLnBrk="1" latinLnBrk="0" hangingPunct="1"/>
              <a:t>‹#›</a:t>
            </a:fld>
            <a:endParaRPr kumimoji="0" lang="en-US" dirty="0"/>
          </a:p>
        </p:txBody>
      </p:sp>
      <p:sp>
        <p:nvSpPr>
          <p:cNvPr id="23" name="Title 22"/>
          <p:cNvSpPr>
            <a:spLocks noGrp="1"/>
          </p:cNvSpPr>
          <p:nvPr>
            <p:ph type="title"/>
          </p:nvPr>
        </p:nvSpPr>
        <p:spPr/>
        <p:txBody>
          <a:bodyPr rtlCol="0" anchor="b" anchorCtr="0"/>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kumimoji="0" lang="en-US"/>
          </a:p>
        </p:txBody>
      </p:sp>
      <p:sp>
        <p:nvSpPr>
          <p:cNvPr id="3" name="Date Placeholder 2"/>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5/27/2012</a:t>
            </a:fld>
            <a:endParaRPr lang="en-US"/>
          </a:p>
        </p:txBody>
      </p:sp>
      <p:sp>
        <p:nvSpPr>
          <p:cNvPr id="4" name="Footer Placeholder 3"/>
          <p:cNvSpPr>
            <a:spLocks noGrp="1"/>
          </p:cNvSpPr>
          <p:nvPr>
            <p:ph type="ftr" sz="quarter" idx="11"/>
          </p:nvPr>
        </p:nvSpPr>
        <p:spPr/>
        <p:txBody>
          <a:bodyPr/>
          <a:lstStyle/>
          <a:p>
            <a:endParaRPr kumimoji="0" lang="en-US" dirty="0"/>
          </a:p>
        </p:txBody>
      </p:sp>
      <p:sp>
        <p:nvSpPr>
          <p:cNvPr id="5" name="Slide Number Placeholder 4"/>
          <p:cNvSpPr>
            <a:spLocks noGrp="1"/>
          </p:cNvSpPr>
          <p:nvPr>
            <p:ph type="sldNum" sz="quarter" idx="12"/>
          </p:nvPr>
        </p:nvSpPr>
        <p:spPr>
          <a:xfrm>
            <a:off x="4343400" y="1036020"/>
            <a:ext cx="457200" cy="441325"/>
          </a:xfrm>
        </p:spPr>
        <p:txBody>
          <a:bodyPr/>
          <a:lstStyle/>
          <a:p>
            <a:fld id="{2C6B1FF6-39B9-40F5-8B67-33C6354A3D4F}" type="slidenum">
              <a:rPr kumimoji="0" lang="en-US" smtClean="0"/>
              <a:pPr eaLnBrk="1" latinLnBrk="0" hangingPunct="1"/>
              <a:t>‹#›</a:t>
            </a:fld>
            <a:endParaRPr kumimoji="0"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5/27/2012</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2C6B1FF6-39B9-40F5-8B67-33C6354A3D4F}" type="slidenum">
              <a:rPr kumimoji="0" lang="en-US" smtClean="0"/>
              <a:pPr eaLnBrk="1" latinLnBrk="0" hangingPunct="1"/>
              <a:t>‹#›</a:t>
            </a:fld>
            <a:endParaRPr kumimoji="0" lang="en-US" dirty="0">
              <a:solidFill>
                <a:srgbClr val="FFFFFF"/>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endParaRPr kumimoji="0" lang="en-US"/>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endParaRPr/>
          </a:p>
          <a:p>
            <a:pPr lvl="1" eaLnBrk="1" latinLnBrk="0" hangingPunct="1"/>
            <a:endParaRPr/>
          </a:p>
          <a:p>
            <a:pPr lvl="2" eaLnBrk="1" latinLnBrk="0" hangingPunct="1"/>
            <a:endParaRPr/>
          </a:p>
          <a:p>
            <a:pPr lvl="3" eaLnBrk="1" latinLnBrk="0" hangingPunct="1"/>
            <a:endParaRPr/>
          </a:p>
          <a:p>
            <a:pPr lvl="4" eaLnBrk="1" latinLnBrk="0" hangingPunct="1"/>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pPr eaLnBrk="1" latinLnBrk="0" hangingPunct="1"/>
            <a:fld id="{9D21D778-B565-4D7E-94D7-64010A445B68}" type="datetimeFigureOut">
              <a:rPr lang="en-US" smtClean="0"/>
              <a:pPr eaLnBrk="1" latinLnBrk="0" hangingPunct="1"/>
              <a:t>5/27/2012</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2C6B1FF6-39B9-40F5-8B67-33C6354A3D4F}" type="slidenum">
              <a:rPr kumimoji="0" lang="en-US" smtClean="0"/>
              <a:pPr eaLnBrk="1" latinLnBrk="0" hangingPunct="1"/>
              <a:t>‹#›</a:t>
            </a:fld>
            <a:endParaRPr kumimoji="0"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endParaRPr kumimoji="0" lang="en-US"/>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pPr eaLnBrk="1" latinLnBrk="0" hangingPunct="1"/>
            <a:fld id="{9D21D778-B565-4D7E-94D7-64010A445B68}" type="datetimeFigureOut">
              <a:rPr lang="en-US" smtClean="0"/>
              <a:pPr eaLnBrk="1" latinLnBrk="0" hangingPunct="1"/>
              <a:t>5/27/2012</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pPr algn="r" eaLnBrk="1" latinLnBrk="0" hangingPunct="1"/>
            <a:fld id="{9D21D778-B565-4D7E-94D7-64010A445B68}" type="datetimeFigureOut">
              <a:rPr lang="en-US" smtClean="0"/>
              <a:pPr algn="r" eaLnBrk="1" latinLnBrk="0" hangingPunct="1"/>
              <a:t>5/27/2012</a:t>
            </a:fld>
            <a:endParaRPr lang="en-US" sz="1400" dirty="0">
              <a:solidFill>
                <a:srgbClr val="FFFFFF"/>
              </a:solidFill>
            </a:endParaRPr>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pPr algn="l" eaLnBrk="1" latinLnBrk="0" hangingPunct="1"/>
            <a:endParaRPr kumimoji="0" lang="en-US" dirty="0">
              <a:solidFill>
                <a:srgbClr val="FFFFFF"/>
              </a:solidFill>
            </a:endParaRPr>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lgn="ctr" eaLnBrk="1" latinLnBrk="0" hangingPunct="1"/>
            <a:fld id="{2C6B1FF6-39B9-40F5-8B67-33C6354A3D4F}" type="slidenum">
              <a:rPr kumimoji="0" lang="en-US" smtClean="0"/>
              <a:pPr algn="ctr" eaLnBrk="1" latinLnBrk="0" hangingPunct="1"/>
              <a:t>‹#›</a:t>
            </a:fld>
            <a:endParaRPr kumimoji="0" lang="en-US" sz="1600" dirty="0">
              <a:solidFill>
                <a:schemeClr val="accent3">
                  <a:shade val="75000"/>
                </a:schemeClr>
              </a:solidFill>
            </a:endParaRPr>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353702" y="2819399"/>
            <a:ext cx="8424538" cy="3417703"/>
          </a:xfrm>
        </p:spPr>
        <p:txBody>
          <a:bodyPr>
            <a:normAutofit fontScale="92500" lnSpcReduction="20000"/>
          </a:bodyPr>
          <a:lstStyle/>
          <a:p>
            <a:r>
              <a:rPr lang="en-US" dirty="0" smtClean="0"/>
              <a:t>A study of three middle schools in Utah – two exemplary councils were chosen, as well as one striving to achieve a functional school council.</a:t>
            </a:r>
          </a:p>
          <a:p>
            <a:endParaRPr lang="en-US" dirty="0" smtClean="0"/>
          </a:p>
          <a:p>
            <a:r>
              <a:rPr lang="en-US" dirty="0" smtClean="0"/>
              <a:t>Middle School 1 – upper middle class with few minorities</a:t>
            </a:r>
          </a:p>
          <a:p>
            <a:r>
              <a:rPr lang="en-US" dirty="0" smtClean="0"/>
              <a:t>Middle school 2 – growing suburban middle class with a small minority</a:t>
            </a:r>
          </a:p>
          <a:p>
            <a:r>
              <a:rPr lang="en-US" dirty="0" smtClean="0"/>
              <a:t>Middle school 3 – older urban community in lower socioeconomic class</a:t>
            </a:r>
          </a:p>
          <a:p>
            <a:r>
              <a:rPr lang="en-US" dirty="0"/>
              <a:t>Two of the schools in this study had School Council members elected to the position.  The third school had parents appointed who had shown an interest in the school.</a:t>
            </a:r>
          </a:p>
          <a:p>
            <a:endParaRPr lang="en-US" dirty="0"/>
          </a:p>
          <a:p>
            <a:r>
              <a:rPr lang="en-US" dirty="0" smtClean="0"/>
              <a:t>Interviews, observations and analysis of school council documents were the methods of collecting evidence.</a:t>
            </a:r>
            <a:endParaRPr lang="en-US" dirty="0"/>
          </a:p>
        </p:txBody>
      </p:sp>
      <p:sp>
        <p:nvSpPr>
          <p:cNvPr id="3" name="Title 2"/>
          <p:cNvSpPr>
            <a:spLocks noGrp="1"/>
          </p:cNvSpPr>
          <p:nvPr>
            <p:ph type="ctrTitle"/>
          </p:nvPr>
        </p:nvSpPr>
        <p:spPr/>
        <p:txBody>
          <a:bodyPr>
            <a:normAutofit fontScale="90000"/>
          </a:bodyPr>
          <a:lstStyle/>
          <a:p>
            <a:r>
              <a:rPr lang="en-US" dirty="0" smtClean="0"/>
              <a:t>Sources of Confidence in School Community Councils</a:t>
            </a:r>
            <a:br>
              <a:rPr lang="en-US" dirty="0" smtClean="0"/>
            </a:br>
            <a:r>
              <a:rPr lang="en-US" dirty="0" smtClean="0"/>
              <a:t>Richard “Jackie” </a:t>
            </a:r>
            <a:r>
              <a:rPr lang="en-US" dirty="0" err="1" smtClean="0"/>
              <a:t>Nygaard</a:t>
            </a:r>
            <a:endParaRPr lang="en-US" dirty="0"/>
          </a:p>
        </p:txBody>
      </p:sp>
    </p:spTree>
    <p:extLst>
      <p:ext uri="{BB962C8B-B14F-4D97-AF65-F5344CB8AC3E}">
        <p14:creationId xmlns:p14="http://schemas.microsoft.com/office/powerpoint/2010/main" val="24366055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Purpose of the Study</a:t>
            </a:r>
            <a:endParaRPr lang="en-CA" dirty="0"/>
          </a:p>
        </p:txBody>
      </p:sp>
      <p:sp>
        <p:nvSpPr>
          <p:cNvPr id="3" name="Content Placeholder 2"/>
          <p:cNvSpPr>
            <a:spLocks noGrp="1"/>
          </p:cNvSpPr>
          <p:nvPr>
            <p:ph sz="quarter" idx="1"/>
          </p:nvPr>
        </p:nvSpPr>
        <p:spPr/>
        <p:txBody>
          <a:bodyPr>
            <a:normAutofit fontScale="85000" lnSpcReduction="20000"/>
          </a:bodyPr>
          <a:lstStyle/>
          <a:p>
            <a:pPr marL="0" indent="0" algn="ctr">
              <a:buNone/>
            </a:pPr>
            <a:r>
              <a:rPr lang="en-US" dirty="0" smtClean="0"/>
              <a:t>A study was done to evaluate the Utah School Community Council Legislation that was instituted in 2001.  Issues of concern were legal compliance of councils, the use of strategies and processes, as well as the impact councils have on the school improvement process.</a:t>
            </a:r>
          </a:p>
          <a:p>
            <a:pPr marL="0" indent="0" algn="ctr">
              <a:buNone/>
            </a:pPr>
            <a:r>
              <a:rPr lang="en-US" dirty="0" smtClean="0"/>
              <a:t>This report focuses on one area only; the elements of the process that built confidence on the part of school council members. In other words, what helped them feel confident to carry out their duties and feel effectual in the process.</a:t>
            </a:r>
          </a:p>
          <a:p>
            <a:pPr marL="0" indent="0" algn="ctr">
              <a:buNone/>
            </a:pPr>
            <a:r>
              <a:rPr lang="en-US" dirty="0" smtClean="0"/>
              <a:t>The findings of this study can be helpful to administrators seeking to build Learning Communities that reach outside the realm of “Professional”.  Regardless of the current function of parent/school councils, the collaborative strategies suggested in this study are starting points for building stronger relationships with all of the stakeholders of the school community.</a:t>
            </a:r>
            <a:endParaRPr lang="en-CA" dirty="0"/>
          </a:p>
        </p:txBody>
      </p:sp>
    </p:spTree>
    <p:extLst>
      <p:ext uri="{BB962C8B-B14F-4D97-AF65-F5344CB8AC3E}">
        <p14:creationId xmlns:p14="http://schemas.microsoft.com/office/powerpoint/2010/main" val="22401419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1600" dirty="0" smtClean="0"/>
              <a:t>Research was a strengths based process using appreciative inquiry</a:t>
            </a:r>
            <a:r>
              <a:rPr lang="en-US" dirty="0" smtClean="0"/>
              <a:t>.</a:t>
            </a:r>
            <a:endParaRPr lang="en-US" dirty="0"/>
          </a:p>
        </p:txBody>
      </p:sp>
      <p:sp>
        <p:nvSpPr>
          <p:cNvPr id="3" name="Text Placeholder 2"/>
          <p:cNvSpPr>
            <a:spLocks noGrp="1"/>
          </p:cNvSpPr>
          <p:nvPr>
            <p:ph type="body" idx="2"/>
          </p:nvPr>
        </p:nvSpPr>
        <p:spPr/>
        <p:txBody>
          <a:bodyPr>
            <a:normAutofit/>
          </a:bodyPr>
          <a:lstStyle/>
          <a:p>
            <a:pPr algn="ctr"/>
            <a:endParaRPr lang="en-US" dirty="0" smtClean="0"/>
          </a:p>
          <a:p>
            <a:pPr algn="ctr"/>
            <a:r>
              <a:rPr lang="en-US" dirty="0" smtClean="0"/>
              <a:t>Strength based studies are helpful in guiding growth for those who seek suggestions.</a:t>
            </a:r>
          </a:p>
          <a:p>
            <a:pPr algn="ctr"/>
            <a:r>
              <a:rPr lang="en-US" dirty="0" smtClean="0"/>
              <a:t>The pitfall of this type of study is that it does not report on the challenges faced by administrators and school councils. Being aware of some of the  challenges could be helpful in a pro-active way.</a:t>
            </a:r>
            <a:endParaRPr lang="en-US" dirty="0"/>
          </a:p>
        </p:txBody>
      </p:sp>
      <p:sp>
        <p:nvSpPr>
          <p:cNvPr id="4" name="Content Placeholder 3"/>
          <p:cNvSpPr>
            <a:spLocks noGrp="1"/>
          </p:cNvSpPr>
          <p:nvPr>
            <p:ph sz="quarter" idx="1"/>
          </p:nvPr>
        </p:nvSpPr>
        <p:spPr/>
        <p:txBody>
          <a:bodyPr>
            <a:normAutofit fontScale="85000" lnSpcReduction="10000"/>
          </a:bodyPr>
          <a:lstStyle/>
          <a:p>
            <a:pPr marL="0" indent="0" algn="ctr">
              <a:buNone/>
            </a:pPr>
            <a:r>
              <a:rPr lang="en-US" dirty="0" smtClean="0"/>
              <a:t>Sources of Confidence from School Council perspective.</a:t>
            </a:r>
          </a:p>
          <a:p>
            <a:pPr>
              <a:buFont typeface="Wingdings" charset="2"/>
              <a:buChar char="§"/>
            </a:pPr>
            <a:r>
              <a:rPr lang="en-US" dirty="0" smtClean="0"/>
              <a:t>Having the opportunity to decide how to spend money on effective programming.</a:t>
            </a:r>
          </a:p>
          <a:p>
            <a:pPr>
              <a:buFont typeface="Wingdings" charset="2"/>
              <a:buChar char="§"/>
            </a:pPr>
            <a:r>
              <a:rPr lang="en-US" dirty="0" smtClean="0"/>
              <a:t>Investing time &amp; energy into the process.</a:t>
            </a:r>
          </a:p>
          <a:p>
            <a:pPr>
              <a:buFont typeface="Wingdings" charset="2"/>
              <a:buChar char="§"/>
            </a:pPr>
            <a:r>
              <a:rPr lang="en-US" dirty="0" smtClean="0"/>
              <a:t>Seeing the impact on students of the programs that were implemented.</a:t>
            </a:r>
            <a:endParaRPr lang="en-US" dirty="0"/>
          </a:p>
          <a:p>
            <a:pPr>
              <a:buFont typeface="Wingdings" charset="2"/>
              <a:buChar char="§"/>
            </a:pPr>
            <a:r>
              <a:rPr lang="en-US" dirty="0" smtClean="0"/>
              <a:t>A principal who shares data.</a:t>
            </a:r>
          </a:p>
          <a:p>
            <a:pPr>
              <a:buFont typeface="Wingdings" charset="2"/>
              <a:buChar char="§"/>
            </a:pPr>
            <a:r>
              <a:rPr lang="en-US" dirty="0" smtClean="0"/>
              <a:t>A principal who supports School Council decisions even though he/she might not initially agree.</a:t>
            </a:r>
          </a:p>
          <a:p>
            <a:pPr>
              <a:buFont typeface="Wingdings" charset="2"/>
              <a:buChar char="§"/>
            </a:pPr>
            <a:r>
              <a:rPr lang="en-US" dirty="0" smtClean="0"/>
              <a:t>Principal respects School Council members as leaders.</a:t>
            </a:r>
          </a:p>
          <a:p>
            <a:pPr>
              <a:buFont typeface="Wingdings" charset="2"/>
              <a:buChar char="§"/>
            </a:pPr>
            <a:r>
              <a:rPr lang="en-US" dirty="0" smtClean="0"/>
              <a:t>Being full participants in the hiring process of a new principal.</a:t>
            </a:r>
          </a:p>
        </p:txBody>
      </p:sp>
    </p:spTree>
    <p:extLst>
      <p:ext uri="{BB962C8B-B14F-4D97-AF65-F5344CB8AC3E}">
        <p14:creationId xmlns:p14="http://schemas.microsoft.com/office/powerpoint/2010/main" val="3007309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lstStyle/>
          <a:p>
            <a:pPr algn="ctr"/>
            <a:r>
              <a:rPr lang="en-US" dirty="0" smtClean="0"/>
              <a:t>Author’s Stance</a:t>
            </a:r>
            <a:endParaRPr lang="en-CA" dirty="0"/>
          </a:p>
        </p:txBody>
      </p:sp>
      <p:sp>
        <p:nvSpPr>
          <p:cNvPr id="3" name="Text Placeholder 2"/>
          <p:cNvSpPr>
            <a:spLocks noGrp="1"/>
          </p:cNvSpPr>
          <p:nvPr>
            <p:ph type="body" sz="half" idx="3"/>
          </p:nvPr>
        </p:nvSpPr>
        <p:spPr/>
        <p:txBody>
          <a:bodyPr/>
          <a:lstStyle/>
          <a:p>
            <a:pPr algn="ctr"/>
            <a:r>
              <a:rPr lang="en-US" dirty="0" smtClean="0"/>
              <a:t>Author’s Conclusion</a:t>
            </a:r>
            <a:endParaRPr lang="en-CA" dirty="0"/>
          </a:p>
        </p:txBody>
      </p:sp>
      <p:sp>
        <p:nvSpPr>
          <p:cNvPr id="4" name="Content Placeholder 3"/>
          <p:cNvSpPr>
            <a:spLocks noGrp="1"/>
          </p:cNvSpPr>
          <p:nvPr>
            <p:ph sz="quarter" idx="2"/>
          </p:nvPr>
        </p:nvSpPr>
        <p:spPr/>
        <p:txBody>
          <a:bodyPr/>
          <a:lstStyle/>
          <a:p>
            <a:pPr marL="0" indent="0" algn="ctr">
              <a:buNone/>
            </a:pPr>
            <a:r>
              <a:rPr lang="en-US" dirty="0" smtClean="0"/>
              <a:t>“Through comparison and contrast, a common source of confidence emerged. It became clear that building confidence depends on the level of involvement in the school improvement process.” (pg. 137)</a:t>
            </a:r>
            <a:endParaRPr lang="en-CA" dirty="0"/>
          </a:p>
        </p:txBody>
      </p:sp>
      <p:sp>
        <p:nvSpPr>
          <p:cNvPr id="5" name="Content Placeholder 4"/>
          <p:cNvSpPr>
            <a:spLocks noGrp="1"/>
          </p:cNvSpPr>
          <p:nvPr>
            <p:ph sz="quarter" idx="4"/>
          </p:nvPr>
        </p:nvSpPr>
        <p:spPr/>
        <p:txBody>
          <a:bodyPr>
            <a:normAutofit fontScale="92500" lnSpcReduction="20000"/>
          </a:bodyPr>
          <a:lstStyle/>
          <a:p>
            <a:pPr marL="0" indent="0" algn="ctr">
              <a:buNone/>
            </a:pPr>
            <a:r>
              <a:rPr lang="en-US" dirty="0" smtClean="0"/>
              <a:t>“A major theme of that involvement is the need for a balance between the democratic ideals of the council and the expertise of the professionals.  The evaluation revealed that confidence results as an appropriate balance is achieved between democracy and expertise.” (pg. 137)</a:t>
            </a:r>
            <a:endParaRPr lang="en-CA" dirty="0"/>
          </a:p>
        </p:txBody>
      </p:sp>
    </p:spTree>
    <p:extLst>
      <p:ext uri="{BB962C8B-B14F-4D97-AF65-F5344CB8AC3E}">
        <p14:creationId xmlns:p14="http://schemas.microsoft.com/office/powerpoint/2010/main" val="292870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a:t>
            </a:r>
            <a:endParaRPr lang="en-US" dirty="0"/>
          </a:p>
        </p:txBody>
      </p:sp>
      <p:sp>
        <p:nvSpPr>
          <p:cNvPr id="3" name="Content Placeholder 2"/>
          <p:cNvSpPr>
            <a:spLocks noGrp="1"/>
          </p:cNvSpPr>
          <p:nvPr>
            <p:ph sz="quarter" idx="1"/>
          </p:nvPr>
        </p:nvSpPr>
        <p:spPr/>
        <p:txBody>
          <a:bodyPr/>
          <a:lstStyle/>
          <a:p>
            <a:pPr marL="0" indent="0">
              <a:buNone/>
            </a:pPr>
            <a:r>
              <a:rPr lang="en-US" dirty="0" err="1"/>
              <a:t>Nygaard</a:t>
            </a:r>
            <a:r>
              <a:rPr lang="en-US" dirty="0"/>
              <a:t>, R. (2010). Sources of confidence in school </a:t>
            </a:r>
            <a:r>
              <a:rPr lang="en-US" dirty="0" smtClean="0"/>
              <a:t>	community </a:t>
            </a:r>
            <a:r>
              <a:rPr lang="en-US" dirty="0"/>
              <a:t>councils. </a:t>
            </a:r>
            <a:r>
              <a:rPr lang="en-US" i="1" dirty="0"/>
              <a:t>The School Community Journal </a:t>
            </a:r>
            <a:r>
              <a:rPr lang="en-US" i="1" dirty="0" smtClean="0"/>
              <a:t>	(</a:t>
            </a:r>
            <a:r>
              <a:rPr lang="en-US" i="1" dirty="0"/>
              <a:t>20)</a:t>
            </a:r>
            <a:r>
              <a:rPr lang="en-US" dirty="0"/>
              <a:t>2, 137-158</a:t>
            </a:r>
          </a:p>
          <a:p>
            <a:pPr marL="0" indent="0">
              <a:buNone/>
            </a:pPr>
            <a:endParaRPr lang="en-US" dirty="0"/>
          </a:p>
        </p:txBody>
      </p:sp>
    </p:spTree>
    <p:extLst>
      <p:ext uri="{BB962C8B-B14F-4D97-AF65-F5344CB8AC3E}">
        <p14:creationId xmlns:p14="http://schemas.microsoft.com/office/powerpoint/2010/main" val="2137640565"/>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Genesis">
      <a:dk1>
        <a:sysClr val="windowText" lastClr="000000"/>
      </a:dk1>
      <a:lt1>
        <a:sysClr val="window" lastClr="FFFFFF"/>
      </a:lt1>
      <a:dk2>
        <a:srgbClr val="465466"/>
      </a:dk2>
      <a:lt2>
        <a:srgbClr val="BBD7F8"/>
      </a:lt2>
      <a:accent1>
        <a:srgbClr val="80B606"/>
      </a:accent1>
      <a:accent2>
        <a:srgbClr val="E29F1D"/>
      </a:accent2>
      <a:accent3>
        <a:srgbClr val="2397E2"/>
      </a:accent3>
      <a:accent4>
        <a:srgbClr val="35ACA2"/>
      </a:accent4>
      <a:accent5>
        <a:srgbClr val="5430BB"/>
      </a:accent5>
      <a:accent6>
        <a:srgbClr val="8D34E0"/>
      </a:accent6>
      <a:hlink>
        <a:srgbClr val="00B0F0"/>
      </a:hlink>
      <a:folHlink>
        <a:srgbClr val="0070C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88</TotalTime>
  <Words>513</Words>
  <Application>Microsoft Office PowerPoint</Application>
  <PresentationFormat>On-screen Show (4:3)</PresentationFormat>
  <Paragraphs>31</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Civic</vt:lpstr>
      <vt:lpstr>Sources of Confidence in School Community Councils Richard “Jackie” Nygaard</vt:lpstr>
      <vt:lpstr>Purpose of the Study</vt:lpstr>
      <vt:lpstr>Research was a strengths based process using appreciative inquiry.</vt:lpstr>
      <vt:lpstr>PowerPoint Presentation</vt:lpstr>
      <vt:lpstr>Reference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Sources of Confidence in School Community Councils</dc:title>
  <dc:creator>Silke Wissner</dc:creator>
  <cp:lastModifiedBy>Silke.Wissner</cp:lastModifiedBy>
  <cp:revision>11</cp:revision>
  <dcterms:created xsi:type="dcterms:W3CDTF">2012-05-20T21:40:34Z</dcterms:created>
  <dcterms:modified xsi:type="dcterms:W3CDTF">2012-05-27T15:17:59Z</dcterms:modified>
</cp:coreProperties>
</file>